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369" r:id="rId2"/>
    <p:sldId id="370" r:id="rId3"/>
    <p:sldId id="266" r:id="rId4"/>
    <p:sldId id="257" r:id="rId5"/>
    <p:sldId id="352" r:id="rId6"/>
    <p:sldId id="298" r:id="rId7"/>
    <p:sldId id="258" r:id="rId8"/>
    <p:sldId id="289" r:id="rId9"/>
    <p:sldId id="321" r:id="rId10"/>
    <p:sldId id="320" r:id="rId11"/>
    <p:sldId id="323" r:id="rId12"/>
    <p:sldId id="332" r:id="rId13"/>
    <p:sldId id="324" r:id="rId14"/>
    <p:sldId id="354" r:id="rId15"/>
    <p:sldId id="362" r:id="rId16"/>
    <p:sldId id="376" r:id="rId17"/>
    <p:sldId id="297" r:id="rId18"/>
    <p:sldId id="355" r:id="rId19"/>
    <p:sldId id="291" r:id="rId20"/>
    <p:sldId id="295" r:id="rId21"/>
    <p:sldId id="296" r:id="rId22"/>
    <p:sldId id="317" r:id="rId23"/>
    <p:sldId id="316" r:id="rId24"/>
    <p:sldId id="360" r:id="rId25"/>
    <p:sldId id="371" r:id="rId26"/>
    <p:sldId id="359" r:id="rId27"/>
    <p:sldId id="329" r:id="rId28"/>
    <p:sldId id="330" r:id="rId29"/>
    <p:sldId id="331" r:id="rId30"/>
    <p:sldId id="374" r:id="rId31"/>
    <p:sldId id="299" r:id="rId32"/>
    <p:sldId id="361" r:id="rId33"/>
    <p:sldId id="366" r:id="rId34"/>
    <p:sldId id="338" r:id="rId35"/>
    <p:sldId id="342" r:id="rId36"/>
    <p:sldId id="343" r:id="rId37"/>
    <p:sldId id="346" r:id="rId38"/>
    <p:sldId id="375" r:id="rId39"/>
    <p:sldId id="350" r:id="rId40"/>
    <p:sldId id="351" r:id="rId41"/>
    <p:sldId id="26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369"/>
            <p14:sldId id="370"/>
            <p14:sldId id="266"/>
            <p14:sldId id="257"/>
            <p14:sldId id="352"/>
            <p14:sldId id="298"/>
            <p14:sldId id="258"/>
            <p14:sldId id="289"/>
            <p14:sldId id="321"/>
            <p14:sldId id="320"/>
            <p14:sldId id="323"/>
            <p14:sldId id="332"/>
            <p14:sldId id="324"/>
            <p14:sldId id="354"/>
            <p14:sldId id="362"/>
            <p14:sldId id="376"/>
            <p14:sldId id="297"/>
            <p14:sldId id="355"/>
            <p14:sldId id="291"/>
            <p14:sldId id="295"/>
            <p14:sldId id="296"/>
            <p14:sldId id="317"/>
            <p14:sldId id="316"/>
            <p14:sldId id="360"/>
            <p14:sldId id="371"/>
            <p14:sldId id="359"/>
            <p14:sldId id="329"/>
            <p14:sldId id="330"/>
            <p14:sldId id="331"/>
            <p14:sldId id="374"/>
            <p14:sldId id="299"/>
            <p14:sldId id="361"/>
            <p14:sldId id="366"/>
            <p14:sldId id="338"/>
            <p14:sldId id="342"/>
            <p14:sldId id="343"/>
            <p14:sldId id="346"/>
            <p14:sldId id="375"/>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p:restoredTop sz="94643"/>
  </p:normalViewPr>
  <p:slideViewPr>
    <p:cSldViewPr snapToGrid="0" snapToObjects="1">
      <p:cViewPr varScale="1">
        <p:scale>
          <a:sx n="67" d="100"/>
          <a:sy n="67" d="100"/>
        </p:scale>
        <p:origin x="176" y="6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dLbls>
          <c:showLegendKey val="0"/>
          <c:showVal val="0"/>
          <c:showCatName val="0"/>
          <c:showSerName val="0"/>
          <c:showPercent val="0"/>
          <c:showBubbleSize val="0"/>
          <c:showLeaderLines val="0"/>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explosion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0DE-4F48-B3E0-834962F9EEE9}"/>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0DE-4F48-B3E0-834962F9EEE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0DE-4F48-B3E0-834962F9EEE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0DE-4F48-B3E0-834962F9EEE9}"/>
              </c:ext>
            </c:extLst>
          </c:dPt>
          <c:dLbls>
            <c:dLbl>
              <c:idx val="3"/>
              <c:layout/>
              <c:tx>
                <c:rich>
                  <a:bodyPr/>
                  <a:lstStyle/>
                  <a:p>
                    <a:r>
                      <a:rPr lang="mr-IN" baseline="0"/>
                      <a:t>New
</a:t>
                    </a:r>
                    <a:fld id="{354A33EC-0B3B-FE43-8708-835277219494}" type="PERCENTAGE">
                      <a:rPr lang="mr-IN" baseline="0"/>
                      <a:pPr/>
                      <a:t>[PERCENTAGE]</a:t>
                    </a:fld>
                    <a:endParaRPr lang="mr-IN" baseline="0"/>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80DE-4F48-B3E0-834962F9EEE9}"/>
                </c:ex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Sheet4!$G$3:$G$5</c:f>
              <c:strCache>
                <c:ptCount val="3"/>
                <c:pt idx="0">
                  <c:v>Lost</c:v>
                </c:pt>
                <c:pt idx="1">
                  <c:v>Won</c:v>
                </c:pt>
                <c:pt idx="2">
                  <c:v>Returning</c:v>
                </c:pt>
              </c:strCache>
            </c:strRef>
          </c:cat>
          <c:val>
            <c:numRef>
              <c:f>Sheet4!$H$3:$H$5</c:f>
              <c:numCache>
                <c:formatCode>General</c:formatCode>
                <c:ptCount val="3"/>
                <c:pt idx="0">
                  <c:v>504.0</c:v>
                </c:pt>
                <c:pt idx="1">
                  <c:v>1391.0</c:v>
                </c:pt>
                <c:pt idx="2">
                  <c:v>3174.0</c:v>
                </c:pt>
              </c:numCache>
            </c:numRef>
          </c:val>
          <c:extLst xmlns:c16r2="http://schemas.microsoft.com/office/drawing/2015/06/chart">
            <c:ext xmlns:c16="http://schemas.microsoft.com/office/drawing/2014/chart" uri="{C3380CC4-5D6E-409C-BE32-E72D297353CC}">
              <c16:uniqueId val="{00000008-80DE-4F48-B3E0-834962F9EEE9}"/>
            </c:ext>
          </c:extLst>
        </c:ser>
        <c:dLbls>
          <c:showLegendKey val="0"/>
          <c:showVal val="0"/>
          <c:showCatName val="0"/>
          <c:showSerName val="0"/>
          <c:showPercent val="0"/>
          <c:showBubbleSize val="0"/>
          <c:showLeaderLines val="1"/>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12</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18</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32</a:t>
            </a:fld>
            <a:endParaRPr lang="en-IN" dirty="0"/>
          </a:p>
        </p:txBody>
      </p:sp>
    </p:spTree>
    <p:extLst>
      <p:ext uri="{BB962C8B-B14F-4D97-AF65-F5344CB8AC3E}">
        <p14:creationId xmlns:p14="http://schemas.microsoft.com/office/powerpoint/2010/main" val="4155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tiff"/><Relationship Id="rId5" Type="http://schemas.openxmlformats.org/officeDocument/2006/relationships/image" Target="../media/image39.tiff"/><Relationship Id="rId1" Type="http://schemas.openxmlformats.org/officeDocument/2006/relationships/slideLayout" Target="../slideLayouts/slideLayout7.xml"/><Relationship Id="rId2" Type="http://schemas.openxmlformats.org/officeDocument/2006/relationships/image" Target="../media/image3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a:bodyPr>
          <a:lstStyle/>
          <a:p>
            <a:r>
              <a:rPr lang="en-US" sz="2600" dirty="0"/>
              <a:t>Business Analytics in Retail and </a:t>
            </a:r>
            <a:r>
              <a:rPr lang="en-US" sz="2600" dirty="0" smtClean="0"/>
              <a:t>Marketing</a:t>
            </a:r>
            <a:endParaRPr lang="en-US" sz="2600" dirty="0"/>
          </a:p>
        </p:txBody>
      </p:sp>
      <p:pic>
        <p:nvPicPr>
          <p:cNvPr id="4" name="Picture 3" descr="A drawing of a cartoon character&#10;&#10;Description generated with high confidence">
            <a:extLst>
              <a:ext uri="{FF2B5EF4-FFF2-40B4-BE49-F238E27FC236}">
                <a16:creationId xmlns:a16="http://schemas.microsoft.com/office/drawing/2014/main" xmlns=""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a16="http://schemas.microsoft.com/office/drawing/2014/main" xmlns=""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a16="http://schemas.microsoft.com/office/drawing/2014/main" xmlns=""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a16="http://schemas.microsoft.com/office/drawing/2014/main" xmlns=""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76711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We have used Plumbing Master Data V0.2.xls file for our analysis</a:t>
            </a:r>
          </a:p>
          <a:p>
            <a:pPr algn="just"/>
            <a:r>
              <a:rPr lang="en-US" dirty="0"/>
              <a:t>Total 5284 records/observation</a:t>
            </a:r>
          </a:p>
          <a:p>
            <a:pPr algn="just"/>
            <a:r>
              <a:rPr lang="en-US" dirty="0"/>
              <a:t>Observations were spread from year </a:t>
            </a:r>
            <a:r>
              <a:rPr lang="en-US" dirty="0" smtClean="0"/>
              <a:t>2011 </a:t>
            </a:r>
            <a:r>
              <a:rPr lang="en-US" dirty="0"/>
              <a:t>to </a:t>
            </a:r>
            <a:r>
              <a:rPr lang="en-US" dirty="0" smtClean="0"/>
              <a:t>2014</a:t>
            </a:r>
            <a:endParaRPr lang="en-US" dirty="0"/>
          </a:p>
          <a:p>
            <a:pPr algn="just"/>
            <a:r>
              <a:rPr lang="en-US" dirty="0"/>
              <a:t>31 variables of mixed datatypes</a:t>
            </a:r>
          </a:p>
          <a:p>
            <a:pPr algn="just"/>
            <a:r>
              <a:rPr lang="en-US" dirty="0"/>
              <a:t>7 categorical, 7 Date, 4 time variables and others masked customer information variables</a:t>
            </a:r>
          </a:p>
          <a:p>
            <a:pPr algn="just"/>
            <a:endParaRPr lang="en-US" dirty="0"/>
          </a:p>
          <a:p>
            <a:pPr algn="just"/>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591281"/>
              </p:ext>
            </p:extLst>
          </p:nvPr>
        </p:nvGraphicFramePr>
        <p:xfrm>
          <a:off x="9959926" y="4839286"/>
          <a:ext cx="1162539" cy="890540"/>
        </p:xfrm>
        <a:graphic>
          <a:graphicData uri="http://schemas.openxmlformats.org/presentationml/2006/ole">
            <mc:AlternateContent xmlns:mc="http://schemas.openxmlformats.org/markup-compatibility/2006">
              <mc:Choice xmlns:v="urn:schemas-microsoft-com:vml" Requires="v">
                <p:oleObj spid="_x0000_s1102"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9959926" y="4839286"/>
                        <a:ext cx="1162539" cy="890540"/>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pPr algn="just"/>
            <a:r>
              <a:rPr lang="en-US" b="1" dirty="0"/>
              <a:t>Missing/misleading value treatment</a:t>
            </a:r>
            <a:r>
              <a:rPr lang="en-US" dirty="0"/>
              <a:t>: Treated/replaced records~500 having Schedule time as 5AM with Avg. difference between schedule call time and Dispatched calls </a:t>
            </a:r>
            <a:r>
              <a:rPr lang="en-US" dirty="0" smtClean="0"/>
              <a:t>time for correct records.</a:t>
            </a:r>
            <a:endParaRPr lang="en-US" dirty="0"/>
          </a:p>
          <a:p>
            <a:pPr algn="just"/>
            <a:r>
              <a:rPr lang="en-US" dirty="0"/>
              <a:t>Also, treated Call date/time, Schedule date/time, dispatch date/time and complete date/time and last service date as per their order for incorrect records.</a:t>
            </a:r>
          </a:p>
          <a:p>
            <a:pPr algn="just"/>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pPr algn="just"/>
            <a:r>
              <a:rPr lang="en-US" dirty="0"/>
              <a:t>Converted all date and time variables in correct form</a:t>
            </a:r>
          </a:p>
          <a:p>
            <a:pPr algn="just"/>
            <a:r>
              <a:rPr lang="en-US" dirty="0"/>
              <a:t> Added Rounded time dummy variable for </a:t>
            </a:r>
            <a:r>
              <a:rPr lang="en-US" dirty="0" smtClean="0"/>
              <a:t>hour of </a:t>
            </a:r>
            <a:r>
              <a:rPr lang="en-US" dirty="0"/>
              <a:t>day analysis.</a:t>
            </a:r>
          </a:p>
          <a:p>
            <a:pPr algn="just"/>
            <a:r>
              <a:rPr lang="en-US" dirty="0"/>
              <a:t> Dropped 212 records of year 2010 and 2014.</a:t>
            </a:r>
          </a:p>
          <a:p>
            <a:pPr algn="just"/>
            <a:r>
              <a:rPr lang="en-US" b="1" dirty="0"/>
              <a:t>Created </a:t>
            </a:r>
            <a:r>
              <a:rPr lang="en-US" b="1" dirty="0" smtClean="0"/>
              <a:t>18 new derived features</a:t>
            </a:r>
            <a:r>
              <a:rPr lang="en-US" dirty="0" smtClean="0"/>
              <a:t> </a:t>
            </a:r>
            <a:r>
              <a:rPr lang="en-US" dirty="0"/>
              <a:t>based on our hypothesis (refer Hypothesis section)</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algn="just" fontAlgn="base">
              <a:buNone/>
            </a:pPr>
            <a:r>
              <a:rPr lang="en-US" dirty="0"/>
              <a:t>Our definition of churn can be translated into the following rules:</a:t>
            </a:r>
          </a:p>
          <a:p>
            <a:pPr algn="just"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algn="just" fontAlgn="base"/>
            <a:r>
              <a:rPr lang="en-US" dirty="0"/>
              <a:t>We have restricted our data to the customers who made more than one service calls from start date, and total purchases at least 30 in value. This rule is to make sure we only look at the high value customers.</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61185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88380902"/>
              </p:ext>
            </p:extLst>
          </p:nvPr>
        </p:nvGraphicFramePr>
        <p:xfrm>
          <a:off x="1896452" y="699272"/>
          <a:ext cx="8472668" cy="5401983"/>
        </p:xfrm>
        <a:graphic>
          <a:graphicData uri="http://schemas.openxmlformats.org/drawingml/2006/table">
            <a:tbl>
              <a:tblPr/>
              <a:tblGrid>
                <a:gridCol w="1684507"/>
                <a:gridCol w="6788161"/>
              </a:tblGrid>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4551">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8520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sz="2200" dirty="0"/>
              <a:t>Data preparation :</a:t>
            </a:r>
          </a:p>
          <a:p>
            <a:pPr marL="0" indent="0">
              <a:buNone/>
            </a:pPr>
            <a:r>
              <a:rPr lang="en-US" sz="2200" dirty="0"/>
              <a:t>	# Creating Development and Holdout Sample from total 1500 records of 3 years.</a:t>
            </a:r>
          </a:p>
          <a:p>
            <a:pPr marL="0" indent="0">
              <a:buNone/>
            </a:pPr>
            <a:r>
              <a:rPr lang="en-US" sz="2200" dirty="0"/>
              <a:t>	&gt; Development(Train): 1050 records randomly picked with Target rate: 46%</a:t>
            </a:r>
          </a:p>
          <a:p>
            <a:pPr marL="0" indent="0">
              <a:buNone/>
            </a:pPr>
            <a:r>
              <a:rPr lang="en-US" sz="2200" dirty="0"/>
              <a:t>	&gt; Holdout(Test): 450 records randomly picked with Target rate: 44%</a:t>
            </a:r>
          </a:p>
          <a:p>
            <a:pPr marL="0" indent="0">
              <a:buNone/>
            </a:pPr>
            <a:endParaRPr lang="en-US" sz="2200" dirty="0"/>
          </a:p>
          <a:p>
            <a:endParaRPr lang="en-US" sz="2200" dirty="0"/>
          </a:p>
        </p:txBody>
      </p:sp>
    </p:spTree>
    <p:extLst>
      <p:ext uri="{BB962C8B-B14F-4D97-AF65-F5344CB8AC3E}">
        <p14:creationId xmlns:p14="http://schemas.microsoft.com/office/powerpoint/2010/main" val="11997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xmlns=""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a16="http://schemas.microsoft.com/office/drawing/2014/main" xmlns=""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a16="http://schemas.microsoft.com/office/drawing/2014/main" xmlns=""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0" name="TextBox 9"/>
          <p:cNvSpPr txBox="1"/>
          <p:nvPr/>
        </p:nvSpPr>
        <p:spPr>
          <a:xfrm>
            <a:off x="1608083" y="882864"/>
            <a:ext cx="9317420" cy="3970318"/>
          </a:xfrm>
          <a:prstGeom prst="rect">
            <a:avLst/>
          </a:prstGeom>
          <a:noFill/>
        </p:spPr>
        <p:txBody>
          <a:bodyPr wrap="square" rtlCol="0">
            <a:spAutoFit/>
          </a:bodyPr>
          <a:lstStyle/>
          <a:p>
            <a:pPr algn="ctr"/>
            <a:r>
              <a:rPr lang="en-US" cap="all" dirty="0" smtClean="0"/>
              <a:t>Presented towards </a:t>
            </a:r>
            <a:r>
              <a:rPr lang="en-US" cap="all" dirty="0"/>
              <a:t>partial fulfilment of the criteria</a:t>
            </a:r>
            <a:endParaRPr lang="en-GB" dirty="0"/>
          </a:p>
          <a:p>
            <a:pPr algn="ctr"/>
            <a:r>
              <a:rPr lang="en-US" cap="all" dirty="0"/>
              <a:t>for award of PGPBA </a:t>
            </a:r>
            <a:r>
              <a:rPr lang="en-US" cap="all" dirty="0" smtClean="0"/>
              <a:t>from GLIEMR</a:t>
            </a:r>
            <a:endParaRPr lang="en-GB" dirty="0"/>
          </a:p>
          <a:p>
            <a:pPr algn="ctr"/>
            <a:r>
              <a:rPr lang="en-US" dirty="0" smtClean="0"/>
              <a:t>by</a:t>
            </a:r>
          </a:p>
          <a:p>
            <a:pPr algn="ctr"/>
            <a:r>
              <a:rPr lang="en-US" b="1" dirty="0" err="1" smtClean="0"/>
              <a:t>Dushyant</a:t>
            </a:r>
            <a:r>
              <a:rPr lang="en-US" b="1" dirty="0" smtClean="0"/>
              <a:t> </a:t>
            </a:r>
            <a:r>
              <a:rPr lang="en-US" b="1" dirty="0" err="1"/>
              <a:t>Bhavsar</a:t>
            </a:r>
            <a:r>
              <a:rPr lang="en-US" b="1" dirty="0"/>
              <a:t> – BAPMAR17013</a:t>
            </a:r>
            <a:endParaRPr lang="en-GB" b="1" dirty="0"/>
          </a:p>
          <a:p>
            <a:pPr algn="ctr"/>
            <a:r>
              <a:rPr lang="en-US" b="1" dirty="0" err="1"/>
              <a:t>Niravkumar</a:t>
            </a:r>
            <a:r>
              <a:rPr lang="en-US" b="1" dirty="0"/>
              <a:t> </a:t>
            </a:r>
            <a:r>
              <a:rPr lang="en-US" b="1" dirty="0" err="1"/>
              <a:t>Machhar</a:t>
            </a:r>
            <a:r>
              <a:rPr lang="en-US" b="1" dirty="0"/>
              <a:t> - BAPMAR17067</a:t>
            </a:r>
            <a:endParaRPr lang="en-GB" b="1" dirty="0"/>
          </a:p>
          <a:p>
            <a:pPr algn="ctr"/>
            <a:r>
              <a:rPr lang="en-US" b="1" dirty="0" err="1"/>
              <a:t>Prasanta</a:t>
            </a:r>
            <a:r>
              <a:rPr lang="en-US" b="1" dirty="0"/>
              <a:t> Kumar </a:t>
            </a:r>
            <a:r>
              <a:rPr lang="en-US" b="1" dirty="0" err="1"/>
              <a:t>Panja</a:t>
            </a:r>
            <a:r>
              <a:rPr lang="en-US" b="1" dirty="0"/>
              <a:t> - BAPMAR17029</a:t>
            </a:r>
            <a:endParaRPr lang="en-GB" b="1" dirty="0"/>
          </a:p>
          <a:p>
            <a:pPr algn="ctr"/>
            <a:r>
              <a:rPr lang="en-US" b="1" dirty="0"/>
              <a:t>B.P. </a:t>
            </a:r>
            <a:r>
              <a:rPr lang="en-US" b="1" dirty="0" err="1"/>
              <a:t>Kiran</a:t>
            </a:r>
            <a:r>
              <a:rPr lang="en-US" b="1" dirty="0"/>
              <a:t> - BAPMAR17026</a:t>
            </a:r>
            <a:endParaRPr lang="en-GB" b="1" dirty="0"/>
          </a:p>
          <a:p>
            <a:pPr algn="ctr"/>
            <a:r>
              <a:rPr lang="en-US" dirty="0"/>
              <a:t> </a:t>
            </a:r>
            <a:endParaRPr lang="en-GB" dirty="0"/>
          </a:p>
          <a:p>
            <a:pPr algn="ctr"/>
            <a:r>
              <a:rPr lang="en-US" dirty="0"/>
              <a:t>PGP-BABI-Pune-March 2017 </a:t>
            </a:r>
            <a:endParaRPr lang="en-GB" dirty="0"/>
          </a:p>
          <a:p>
            <a:pPr algn="ctr"/>
            <a:r>
              <a:rPr lang="en-US" dirty="0"/>
              <a:t> </a:t>
            </a:r>
            <a:endParaRPr lang="en-GB" dirty="0"/>
          </a:p>
          <a:p>
            <a:pPr algn="ctr"/>
            <a:r>
              <a:rPr lang="en-US" b="1" dirty="0"/>
              <a:t>Project Mentor: Rajesh </a:t>
            </a:r>
            <a:r>
              <a:rPr lang="en-US" b="1" dirty="0" err="1"/>
              <a:t>Jakhotia</a:t>
            </a:r>
            <a:endParaRPr lang="en-GB" b="1" dirty="0"/>
          </a:p>
          <a:p>
            <a:pPr algn="ctr"/>
            <a:r>
              <a:rPr lang="en-US" b="1" dirty="0"/>
              <a:t>Program Director: Dr. </a:t>
            </a:r>
            <a:r>
              <a:rPr lang="en-US" b="1" dirty="0" err="1" smtClean="0"/>
              <a:t>Srabashi</a:t>
            </a:r>
            <a:r>
              <a:rPr lang="en-US" b="1" dirty="0" smtClean="0"/>
              <a:t> </a:t>
            </a:r>
            <a:r>
              <a:rPr lang="en-US" b="1" dirty="0" err="1"/>
              <a:t>Basu</a:t>
            </a:r>
            <a:r>
              <a:rPr lang="en-US" b="1" dirty="0"/>
              <a:t> </a:t>
            </a:r>
            <a:endParaRPr lang="en-US" b="1" dirty="0" smtClean="0"/>
          </a:p>
          <a:p>
            <a:pPr algn="ctr"/>
            <a:endParaRPr lang="en-GB" b="1" dirty="0"/>
          </a:p>
          <a:p>
            <a:pPr algn="ctr"/>
            <a:r>
              <a:rPr lang="en-US" dirty="0"/>
              <a:t>Date: January </a:t>
            </a:r>
            <a:r>
              <a:rPr lang="en-US" dirty="0" smtClean="0"/>
              <a:t>13</a:t>
            </a:r>
            <a:r>
              <a:rPr lang="en-US" baseline="30000" dirty="0" smtClean="0"/>
              <a:t>th</a:t>
            </a:r>
            <a:r>
              <a:rPr lang="en-US" dirty="0" smtClean="0"/>
              <a:t> Jan 2018</a:t>
            </a:r>
            <a:endParaRPr lang="en-GB"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4889138" y="5155343"/>
            <a:ext cx="2487295" cy="920750"/>
          </a:xfrm>
          <a:prstGeom prst="rect">
            <a:avLst/>
          </a:prstGeom>
          <a:noFill/>
        </p:spPr>
      </p:pic>
    </p:spTree>
    <p:extLst>
      <p:ext uri="{BB962C8B-B14F-4D97-AF65-F5344CB8AC3E}">
        <p14:creationId xmlns:p14="http://schemas.microsoft.com/office/powerpoint/2010/main" val="217852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a:t>
            </a:r>
            <a:r>
              <a:rPr lang="en-US" sz="3200" dirty="0" smtClean="0"/>
              <a:t>New Vs Returning Customer</a:t>
            </a:r>
            <a:endParaRPr lang="en-US" sz="3200" dirty="0"/>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929588156"/>
              </p:ext>
            </p:extLst>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0356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2635252" y="1526578"/>
            <a:ext cx="7035800" cy="4209063"/>
          </a:xfrm>
          <a:prstGeom prst="rect">
            <a:avLst/>
          </a:prstGeom>
        </p:spPr>
      </p:pic>
    </p:spTree>
    <p:extLst>
      <p:ext uri="{BB962C8B-B14F-4D97-AF65-F5344CB8AC3E}">
        <p14:creationId xmlns:p14="http://schemas.microsoft.com/office/powerpoint/2010/main" val="713355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Univariate</a:t>
            </a:r>
            <a:r>
              <a:rPr lang="en-US" sz="3600" dirty="0" smtClean="0"/>
              <a:t> Analysis of derived variables against churn</a:t>
            </a:r>
            <a:endParaRPr lang="en-US" sz="3600" dirty="0"/>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81271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Content</a:t>
            </a:r>
            <a:endParaRPr lang="en-US" dirty="0"/>
          </a:p>
        </p:txBody>
      </p:sp>
      <p:sp>
        <p:nvSpPr>
          <p:cNvPr id="3" name="Content Placeholder 2"/>
          <p:cNvSpPr>
            <a:spLocks noGrp="1"/>
          </p:cNvSpPr>
          <p:nvPr>
            <p:ph idx="1"/>
          </p:nvPr>
        </p:nvSpPr>
        <p:spPr>
          <a:ln>
            <a:noFill/>
          </a:ln>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a16="http://schemas.microsoft.com/office/drawing/2014/main" xmlns=""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a:picLocks noChangeAspect="1"/>
          </p:cNvPicPr>
          <p:nvPr/>
        </p:nvPicPr>
        <p:blipFill>
          <a:blip r:embed="rId2"/>
          <a:stretch>
            <a:fillRect/>
          </a:stretch>
        </p:blipFill>
        <p:spPr>
          <a:xfrm>
            <a:off x="858249" y="1609725"/>
            <a:ext cx="7084601" cy="4495800"/>
          </a:xfrm>
          <a:prstGeom prst="rect">
            <a:avLst/>
          </a:prstGeom>
        </p:spPr>
      </p:pic>
      <p:pic>
        <p:nvPicPr>
          <p:cNvPr id="6" name="Picture 5"/>
          <p:cNvPicPr>
            <a:picLocks noChangeAspect="1"/>
          </p:cNvPicPr>
          <p:nvPr/>
        </p:nvPicPr>
        <p:blipFill>
          <a:blip r:embed="rId3"/>
          <a:stretch>
            <a:fillRect/>
          </a:stretch>
        </p:blipFill>
        <p:spPr>
          <a:xfrm>
            <a:off x="4832350" y="2324100"/>
            <a:ext cx="901700" cy="788421"/>
          </a:xfrm>
          <a:prstGeom prst="rect">
            <a:avLst/>
          </a:prstGeom>
        </p:spPr>
      </p:pic>
      <p:pic>
        <p:nvPicPr>
          <p:cNvPr id="8" name="Picture 7"/>
          <p:cNvPicPr>
            <a:picLocks noChangeAspect="1"/>
          </p:cNvPicPr>
          <p:nvPr/>
        </p:nvPicPr>
        <p:blipFill>
          <a:blip r:embed="rId4"/>
          <a:stretch>
            <a:fillRect/>
          </a:stretch>
        </p:blipFill>
        <p:spPr>
          <a:xfrm>
            <a:off x="6115050" y="1628774"/>
            <a:ext cx="5352549" cy="4495801"/>
          </a:xfrm>
          <a:prstGeom prst="rect">
            <a:avLst/>
          </a:prstGeom>
        </p:spPr>
      </p:pic>
      <p:pic>
        <p:nvPicPr>
          <p:cNvPr id="9" name="Picture 8"/>
          <p:cNvPicPr>
            <a:picLocks noChangeAspect="1"/>
          </p:cNvPicPr>
          <p:nvPr/>
        </p:nvPicPr>
        <p:blipFill>
          <a:blip r:embed="rId5"/>
          <a:stretch>
            <a:fillRect/>
          </a:stretch>
        </p:blipFill>
        <p:spPr>
          <a:xfrm>
            <a:off x="10240580" y="2324100"/>
            <a:ext cx="750271" cy="788421"/>
          </a:xfrm>
          <a:prstGeom prst="rect">
            <a:avLst/>
          </a:prstGeom>
        </p:spPr>
      </p:pic>
      <p:sp>
        <p:nvSpPr>
          <p:cNvPr id="12" name="Title 1"/>
          <p:cNvSpPr txBox="1">
            <a:spLocks/>
          </p:cNvSpPr>
          <p:nvPr/>
        </p:nvSpPr>
        <p:spPr>
          <a:xfrm>
            <a:off x="1295400" y="220718"/>
            <a:ext cx="9601200" cy="157655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smtClean="0"/>
              <a:t>Top 3 Job codes (0,1,2) analysis</a:t>
            </a:r>
            <a:endParaRPr lang="en-US" sz="3200" dirty="0"/>
          </a:p>
        </p:txBody>
      </p:sp>
      <p:sp>
        <p:nvSpPr>
          <p:cNvPr id="13" name="Rounded Rectangular Callout 12"/>
          <p:cNvSpPr/>
          <p:nvPr/>
        </p:nvSpPr>
        <p:spPr>
          <a:xfrm>
            <a:off x="4832350" y="3416527"/>
            <a:ext cx="1303868" cy="714148"/>
          </a:xfrm>
          <a:prstGeom prst="wedgeRoundRectCallout">
            <a:avLst>
              <a:gd name="adj1" fmla="val -170342"/>
              <a:gd name="adj2" fmla="val 66007"/>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Job Code 1 has </a:t>
            </a:r>
            <a:r>
              <a:rPr lang="en-US" sz="1200" smtClean="0"/>
              <a:t>highest contribution</a:t>
            </a:r>
            <a:endParaRPr lang="en-US" sz="1200" dirty="0"/>
          </a:p>
        </p:txBody>
      </p:sp>
      <p:sp>
        <p:nvSpPr>
          <p:cNvPr id="14" name="Rounded Rectangular Callout 13"/>
          <p:cNvSpPr/>
          <p:nvPr/>
        </p:nvSpPr>
        <p:spPr>
          <a:xfrm>
            <a:off x="9747250" y="3416527"/>
            <a:ext cx="1303868" cy="714148"/>
          </a:xfrm>
          <a:prstGeom prst="wedgeRoundRectCallout">
            <a:avLst>
              <a:gd name="adj1" fmla="val -111901"/>
              <a:gd name="adj2" fmla="val 63340"/>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smtClean="0"/>
              <a:t>Job code does not drive churn</a:t>
            </a:r>
            <a:endParaRPr lang="en-US" sz="1200" dirty="0"/>
          </a:p>
        </p:txBody>
      </p:sp>
    </p:spTree>
    <p:extLst>
      <p:ext uri="{BB962C8B-B14F-4D97-AF65-F5344CB8AC3E}">
        <p14:creationId xmlns:p14="http://schemas.microsoft.com/office/powerpoint/2010/main" val="5441104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xmlns="" id="{DDEAD269-207C-4BC2-8018-AAEDE63512ED}"/>
              </a:ext>
            </a:extLst>
          </p:cNvPr>
          <p:cNvGraphicFramePr>
            <a:graphicFrameLocks noGrp="1"/>
          </p:cNvGraphicFramePr>
          <p:nvPr>
            <p:extLst/>
          </p:nvPr>
        </p:nvGraphicFramePr>
        <p:xfrm>
          <a:off x="839243" y="860206"/>
          <a:ext cx="10550575" cy="540678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xmlns="" val="3230839531"/>
                    </a:ext>
                  </a:extLst>
                </a:gridCol>
                <a:gridCol w="8387118">
                  <a:extLst>
                    <a:ext uri="{9D8B030D-6E8A-4147-A177-3AD203B41FA5}">
                      <a16:colId xmlns:a16="http://schemas.microsoft.com/office/drawing/2014/main" xmlns="" val="1463368128"/>
                    </a:ext>
                  </a:extLst>
                </a:gridCol>
                <a:gridCol w="1607654">
                  <a:extLst>
                    <a:ext uri="{9D8B030D-6E8A-4147-A177-3AD203B41FA5}">
                      <a16:colId xmlns:a16="http://schemas.microsoft.com/office/drawing/2014/main" xmlns=""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27602914"/>
                  </a:ext>
                </a:extLst>
              </a:tr>
            </a:tbl>
          </a:graphicData>
        </a:graphic>
      </p:graphicFrame>
    </p:spTree>
    <p:extLst>
      <p:ext uri="{BB962C8B-B14F-4D97-AF65-F5344CB8AC3E}">
        <p14:creationId xmlns:p14="http://schemas.microsoft.com/office/powerpoint/2010/main" val="870305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685800"/>
            <a:ext cx="7708900" cy="5486400"/>
          </a:xfrm>
          <a:prstGeom prst="rect">
            <a:avLst/>
          </a:prstGeom>
        </p:spPr>
      </p:pic>
    </p:spTree>
    <p:extLst>
      <p:ext uri="{BB962C8B-B14F-4D97-AF65-F5344CB8AC3E}">
        <p14:creationId xmlns:p14="http://schemas.microsoft.com/office/powerpoint/2010/main" val="177332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a16="http://schemas.microsoft.com/office/drawing/2014/main" xmlns="" id="{0C12855D-6FD8-48BE-8CF8-BD06A2C42DED}"/>
              </a:ext>
            </a:extLst>
          </p:cNvPr>
          <p:cNvGraphicFramePr>
            <a:graphicFrameLocks noGrp="1"/>
          </p:cNvGraphicFramePr>
          <p:nvPr>
            <p:ph idx="1"/>
            <p:extLst>
              <p:ext uri="{D42A27DB-BD31-4B8C-83A1-F6EECF244321}">
                <p14:modId xmlns:p14="http://schemas.microsoft.com/office/powerpoint/2010/main" val="853390019"/>
              </p:ext>
            </p:extLst>
          </p:nvPr>
        </p:nvGraphicFramePr>
        <p:xfrm>
          <a:off x="1408135" y="2507359"/>
          <a:ext cx="9389301" cy="3675888"/>
        </p:xfrm>
        <a:graphic>
          <a:graphicData uri="http://schemas.openxmlformats.org/drawingml/2006/table">
            <a:tbl>
              <a:tblPr firstRow="1" firstCol="1" bandRow="1">
                <a:tableStyleId>{B301B821-A1FF-4177-AEE7-76D212191A09}</a:tableStyleId>
              </a:tblPr>
              <a:tblGrid>
                <a:gridCol w="7253115">
                  <a:extLst>
                    <a:ext uri="{9D8B030D-6E8A-4147-A177-3AD203B41FA5}">
                      <a16:colId xmlns:a16="http://schemas.microsoft.com/office/drawing/2014/main" xmlns="" val="2806838984"/>
                    </a:ext>
                  </a:extLst>
                </a:gridCol>
                <a:gridCol w="2136186">
                  <a:extLst>
                    <a:ext uri="{9D8B030D-6E8A-4147-A177-3AD203B41FA5}">
                      <a16:colId xmlns:a16="http://schemas.microsoft.com/office/drawing/2014/main" xmlns="" val="3300941730"/>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0"/>
                        </a:spcAft>
                      </a:pPr>
                      <a:r>
                        <a:rPr lang="en-US" sz="1600" dirty="0">
                          <a:effectLst/>
                        </a:rPr>
                        <a:t>p-Value</a:t>
                      </a:r>
                    </a:p>
                    <a:p>
                      <a:pPr algn="ct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smtClean="0">
                          <a:solidFill>
                            <a:schemeClr val="dk1"/>
                          </a:solidFill>
                          <a:effectLst/>
                          <a:latin typeface="+mn-lt"/>
                          <a:ea typeface="+mn-ea"/>
                          <a:cs typeface="+mn-cs"/>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6545539"/>
                  </a:ext>
                </a:extLst>
              </a:tr>
              <a:tr h="576754">
                <a:tc>
                  <a:txBody>
                    <a:bodyPr/>
                    <a:lstStyle/>
                    <a:p>
                      <a:pPr>
                        <a:lnSpc>
                          <a:spcPct val="110000"/>
                        </a:lnSpc>
                        <a:spcBef>
                          <a:spcPts val="600"/>
                        </a:spcBef>
                        <a:spcAft>
                          <a:spcPts val="0"/>
                        </a:spcAft>
                      </a:pPr>
                      <a:r>
                        <a:rPr lang="en-US" sz="1600" dirty="0" smtClean="0">
                          <a:effectLst/>
                        </a:rPr>
                        <a:t>Type</a:t>
                      </a:r>
                      <a:r>
                        <a:rPr lang="en-US" sz="1600" baseline="0" dirty="0" smtClean="0">
                          <a:effectLst/>
                        </a:rPr>
                        <a:t> of Customer</a:t>
                      </a:r>
                      <a:r>
                        <a:rPr lang="en-US" sz="1600" dirty="0" smtClean="0">
                          <a:effectLst/>
                        </a:rPr>
                        <a:t> (Customer</a:t>
                      </a:r>
                      <a:r>
                        <a:rPr lang="en-US" sz="1600" baseline="0" dirty="0" smtClean="0">
                          <a:effectLst/>
                        </a:rPr>
                        <a:t> type</a:t>
                      </a:r>
                      <a:r>
                        <a:rPr lang="en-US" sz="1600" dirty="0" smtClean="0">
                          <a:effectLst/>
                        </a:rPr>
                        <a:t>)</a:t>
                      </a:r>
                      <a:endParaRPr lang="en-US" sz="1600" dirty="0">
                        <a:effectLst/>
                      </a:endParaRP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smtClean="0">
                          <a:solidFill>
                            <a:schemeClr val="dk1"/>
                          </a:solidFill>
                          <a:effectLst/>
                          <a:latin typeface="+mn-lt"/>
                          <a:ea typeface="+mn-ea"/>
                          <a:cs typeface="+mn-cs"/>
                        </a:rPr>
                        <a:t>0.04</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smtClean="0">
                          <a:effectLst/>
                        </a:rPr>
                        <a:t>0.04</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10000"/>
                        </a:lnSpc>
                        <a:spcBef>
                          <a:spcPts val="600"/>
                        </a:spcBef>
                        <a:spcAft>
                          <a:spcPts val="0"/>
                        </a:spcAft>
                      </a:pPr>
                      <a:r>
                        <a:rPr lang="en-US" sz="1600" dirty="0" smtClean="0">
                          <a:effectLst/>
                        </a:rPr>
                        <a:t>0</a:t>
                      </a:r>
                      <a:endParaRPr lang="en-US" sz="1600" dirty="0">
                        <a:effectLst/>
                      </a:endParaRP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904822872"/>
                  </a:ext>
                </a:extLst>
              </a:tr>
            </a:tbl>
          </a:graphicData>
        </a:graphic>
      </p:graphicFrame>
    </p:spTree>
    <p:extLst>
      <p:ext uri="{BB962C8B-B14F-4D97-AF65-F5344CB8AC3E}">
        <p14:creationId xmlns:p14="http://schemas.microsoft.com/office/powerpoint/2010/main" val="2286377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lgn="just">
              <a:buNone/>
            </a:pPr>
            <a:r>
              <a:rPr lang="en-US" dirty="0"/>
              <a:t>RF model outperformed others to predict churn data </a:t>
            </a:r>
            <a:r>
              <a:rPr lang="mr-IN" dirty="0"/>
              <a:t>–</a:t>
            </a:r>
            <a:endParaRPr lang="en-US" dirty="0"/>
          </a:p>
          <a:p>
            <a:pPr marL="457200" indent="-457200" algn="just">
              <a:buAutoNum type="arabicParenR"/>
            </a:pPr>
            <a:r>
              <a:rPr lang="en-US" dirty="0"/>
              <a:t>We built Full RF model using </a:t>
            </a:r>
            <a:r>
              <a:rPr lang="en-US" dirty="0" err="1"/>
              <a:t>RFDF.dev</a:t>
            </a:r>
            <a:r>
              <a:rPr lang="en-US" dirty="0"/>
              <a:t> dataset prepared in EDA&amp;P  </a:t>
            </a:r>
          </a:p>
          <a:p>
            <a:pPr marL="457200" indent="-457200" algn="just">
              <a:buAutoNum type="arabicParenR"/>
            </a:pPr>
            <a:r>
              <a:rPr lang="en-US" dirty="0" smtClean="0"/>
              <a:t>Used OOB </a:t>
            </a:r>
            <a:r>
              <a:rPr lang="en-US" dirty="0"/>
              <a:t>chart and </a:t>
            </a:r>
            <a:r>
              <a:rPr lang="en-US" dirty="0" smtClean="0"/>
              <a:t>rebuilt </a:t>
            </a:r>
            <a:r>
              <a:rPr lang="en-US" dirty="0"/>
              <a:t>pruned RF model based on OOB </a:t>
            </a:r>
          </a:p>
          <a:p>
            <a:pPr marL="457200" indent="-457200" algn="just">
              <a:buAutoNum type="arabicParenR"/>
            </a:pPr>
            <a:r>
              <a:rPr lang="en-US" dirty="0" smtClean="0"/>
              <a:t>Created </a:t>
            </a:r>
            <a:r>
              <a:rPr lang="en-US" dirty="0" err="1"/>
              <a:t>deciles</a:t>
            </a:r>
            <a:r>
              <a:rPr lang="en-US" dirty="0"/>
              <a:t> and then Rank order for development model based on predicted output</a:t>
            </a:r>
          </a:p>
          <a:p>
            <a:pPr marL="457200" indent="-457200" algn="just">
              <a:buFont typeface="Arial"/>
              <a:buAutoNum type="arabicParenR"/>
            </a:pPr>
            <a:r>
              <a:rPr lang="en-US" dirty="0" smtClean="0"/>
              <a:t>Calculated </a:t>
            </a:r>
            <a:r>
              <a:rPr lang="en-US" dirty="0"/>
              <a:t>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lgn="just">
              <a:buAutoNum type="arabicParenR"/>
            </a:pPr>
            <a:endParaRPr lang="en-US" dirty="0"/>
          </a:p>
        </p:txBody>
      </p:sp>
    </p:spTree>
    <p:extLst>
      <p:ext uri="{BB962C8B-B14F-4D97-AF65-F5344CB8AC3E}">
        <p14:creationId xmlns:p14="http://schemas.microsoft.com/office/powerpoint/2010/main" val="34622358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a:t>
            </a:r>
            <a:r>
              <a:rPr lang="en-US" dirty="0" smtClean="0"/>
              <a:t>Development and Holdout </a:t>
            </a:r>
            <a:r>
              <a:rPr lang="en-US" dirty="0"/>
              <a:t>data</a:t>
            </a:r>
          </a:p>
        </p:txBody>
      </p:sp>
    </p:spTree>
    <p:extLst>
      <p:ext uri="{BB962C8B-B14F-4D97-AF65-F5344CB8AC3E}">
        <p14:creationId xmlns:p14="http://schemas.microsoft.com/office/powerpoint/2010/main" val="31122902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a16="http://schemas.microsoft.com/office/drawing/2014/main" xmlns="" id="{34EA876C-6734-42DF-94A0-99D3E33597F8}"/>
              </a:ext>
            </a:extLst>
          </p:cNvPr>
          <p:cNvGraphicFramePr>
            <a:graphicFrameLocks noGrp="1"/>
          </p:cNvGraphicFramePr>
          <p:nvPr>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a16="http://schemas.microsoft.com/office/drawing/2014/main" xmlns="" val="4256862072"/>
                    </a:ext>
                  </a:extLst>
                </a:gridCol>
                <a:gridCol w="1477106">
                  <a:extLst>
                    <a:ext uri="{9D8B030D-6E8A-4147-A177-3AD203B41FA5}">
                      <a16:colId xmlns:a16="http://schemas.microsoft.com/office/drawing/2014/main" xmlns="" val="540277645"/>
                    </a:ext>
                  </a:extLst>
                </a:gridCol>
                <a:gridCol w="1567004">
                  <a:extLst>
                    <a:ext uri="{9D8B030D-6E8A-4147-A177-3AD203B41FA5}">
                      <a16:colId xmlns:a16="http://schemas.microsoft.com/office/drawing/2014/main" xmlns="" val="268621148"/>
                    </a:ext>
                  </a:extLst>
                </a:gridCol>
                <a:gridCol w="1498697">
                  <a:extLst>
                    <a:ext uri="{9D8B030D-6E8A-4147-A177-3AD203B41FA5}">
                      <a16:colId xmlns:a16="http://schemas.microsoft.com/office/drawing/2014/main" xmlns="" val="2321542573"/>
                    </a:ext>
                  </a:extLst>
                </a:gridCol>
                <a:gridCol w="1516557">
                  <a:extLst>
                    <a:ext uri="{9D8B030D-6E8A-4147-A177-3AD203B41FA5}">
                      <a16:colId xmlns:a16="http://schemas.microsoft.com/office/drawing/2014/main" xmlns="" val="402939772"/>
                    </a:ext>
                  </a:extLst>
                </a:gridCol>
                <a:gridCol w="1589937">
                  <a:extLst>
                    <a:ext uri="{9D8B030D-6E8A-4147-A177-3AD203B41FA5}">
                      <a16:colId xmlns:a16="http://schemas.microsoft.com/office/drawing/2014/main" xmlns=""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Test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xmlns=""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kern="1200" dirty="0">
                          <a:solidFill>
                            <a:schemeClr val="dk1"/>
                          </a:solidFill>
                          <a:effectLst/>
                          <a:latin typeface="+mn-lt"/>
                          <a:ea typeface="+mn-ea"/>
                          <a:cs typeface="+mn-cs"/>
                        </a:rPr>
                        <a:t>38</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236</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kern="1200" dirty="0">
                          <a:solidFill>
                            <a:schemeClr val="dk1"/>
                          </a:solidFill>
                          <a:effectLst/>
                          <a:latin typeface="+mn-lt"/>
                          <a:ea typeface="+mn-ea"/>
                          <a:cs typeface="+mn-cs"/>
                        </a:rPr>
                        <a:t>46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marL="0" algn="ctr" defTabSz="457200" rtl="0" eaLnBrk="1" fontAlgn="b" latinLnBrk="0" hangingPunct="1"/>
                      <a:r>
                        <a:rPr lang="en-IN" sz="1800" b="1" u="none" strike="noStrike" kern="1200" dirty="0">
                          <a:solidFill>
                            <a:schemeClr val="dk1"/>
                          </a:solidFill>
                          <a:effectLst/>
                          <a:latin typeface="+mn-lt"/>
                          <a:ea typeface="+mn-ea"/>
                          <a:cs typeface="+mn-cs"/>
                        </a:rPr>
                        <a:t>443</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37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162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xmlns=""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91.87 %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88.44 %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xmlns="" val="4047227551"/>
                  </a:ext>
                </a:extLst>
              </a:tr>
            </a:tbl>
          </a:graphicData>
        </a:graphic>
      </p:graphicFrame>
      <p:graphicFrame>
        <p:nvGraphicFramePr>
          <p:cNvPr id="5" name="Table 4">
            <a:extLst>
              <a:ext uri="{FF2B5EF4-FFF2-40B4-BE49-F238E27FC236}">
                <a16:creationId xmlns:a16="http://schemas.microsoft.com/office/drawing/2014/main" xmlns="" id="{9F3980A8-4049-410B-A7EC-D7D8FBF623F3}"/>
              </a:ext>
            </a:extLst>
          </p:cNvPr>
          <p:cNvGraphicFramePr>
            <a:graphicFrameLocks noGrp="1"/>
          </p:cNvGraphicFramePr>
          <p:nvPr>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a16="http://schemas.microsoft.com/office/drawing/2014/main" xmlns="" val="1100175277"/>
                    </a:ext>
                  </a:extLst>
                </a:gridCol>
                <a:gridCol w="1166865">
                  <a:extLst>
                    <a:ext uri="{9D8B030D-6E8A-4147-A177-3AD203B41FA5}">
                      <a16:colId xmlns:a16="http://schemas.microsoft.com/office/drawing/2014/main" xmlns=""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a16="http://schemas.microsoft.com/office/drawing/2014/main" xmlns=""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a16="http://schemas.microsoft.com/office/drawing/2014/main" xmlns="" val="2022769921"/>
                  </a:ext>
                </a:extLst>
              </a:tr>
            </a:tbl>
          </a:graphicData>
        </a:graphic>
      </p:graphicFrame>
    </p:spTree>
    <p:extLst>
      <p:ext uri="{BB962C8B-B14F-4D97-AF65-F5344CB8AC3E}">
        <p14:creationId xmlns:p14="http://schemas.microsoft.com/office/powerpoint/2010/main" val="1795491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lgn="just"/>
            <a:r>
              <a:rPr lang="en-US" dirty="0"/>
              <a:t>Business is mostly flat throughout 2011 to 2013 with slight increasing trend</a:t>
            </a:r>
            <a:endParaRPr lang="en-GB" dirty="0"/>
          </a:p>
          <a:p>
            <a:pPr lvl="0" algn="just"/>
            <a:r>
              <a:rPr lang="en-US" dirty="0"/>
              <a:t>There are total 47 branches and avg. weekly calls is 33. We can say there are few branches who do not get even one single call in a week</a:t>
            </a:r>
            <a:endParaRPr lang="en-GB" dirty="0"/>
          </a:p>
          <a:p>
            <a:pPr lvl="0" algn="just"/>
            <a:r>
              <a:rPr lang="en-US" dirty="0"/>
              <a:t>There are few Jobs asked by customers most and they contribute major in total revenue.</a:t>
            </a:r>
            <a:endParaRPr lang="en-GB" dirty="0"/>
          </a:p>
          <a:p>
            <a:pPr lvl="0" algn="just"/>
            <a:r>
              <a:rPr lang="en-US" dirty="0"/>
              <a:t>Strange but real: This is the business where cream customers tend to churn most and attribute to ad-hoc work requirements.</a:t>
            </a:r>
          </a:p>
          <a:p>
            <a:pPr marL="0" lvl="0" indent="0" algn="just">
              <a:buNone/>
            </a:pPr>
            <a:r>
              <a:rPr lang="en-US" dirty="0"/>
              <a:t> &gt; </a:t>
            </a:r>
            <a:r>
              <a:rPr lang="en-IN" dirty="0"/>
              <a:t>Customer Type 1 formed the bulk of customers and were also found to churn the 	most </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algn="just"/>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lgn="just"/>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lgn="just"/>
            <a:r>
              <a:rPr lang="en-US" dirty="0"/>
              <a:t>There are many Jobs hardly used and can be delisted from the services offered by the company</a:t>
            </a:r>
            <a:endParaRPr lang="en-GB" dirty="0"/>
          </a:p>
          <a:p>
            <a:pPr lvl="0" algn="just"/>
            <a:r>
              <a:rPr lang="en-US" dirty="0"/>
              <a:t>63% of total service calls are from returning customers. We recommend up selling and cross selling to existing customers which will help increase the company’s share in customer wallet</a:t>
            </a:r>
            <a:endParaRPr lang="en-GB" dirty="0"/>
          </a:p>
          <a:p>
            <a:pPr lvl="0" algn="just"/>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lgn="just"/>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lgn="just">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lgn="just">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lgn="just">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lgn="just">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lgn="just">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pPr algn="just"/>
            <a:r>
              <a:rPr lang="en-US" b="1" dirty="0"/>
              <a:t>Three-year data:</a:t>
            </a:r>
            <a:r>
              <a:rPr lang="en-US" dirty="0"/>
              <a:t> Analysis is performed on three years data starting Jan 2011 to Dec 2013 for the Plumbing &amp; Drain Service company (PDS).</a:t>
            </a:r>
          </a:p>
          <a:p>
            <a:pPr algn="just"/>
            <a:r>
              <a:rPr lang="en-US" dirty="0"/>
              <a:t> </a:t>
            </a:r>
            <a:r>
              <a:rPr lang="en-US" b="1" dirty="0"/>
              <a:t>No Significant trend/seasonality visible</a:t>
            </a:r>
            <a:r>
              <a:rPr lang="en-US" dirty="0"/>
              <a:t>-</a:t>
            </a:r>
            <a:r>
              <a:rPr lang="en-IN" dirty="0"/>
              <a:t> Overall business reasonably flat, total revenue $ 2.24 million from 1058 unique customers who make </a:t>
            </a:r>
            <a:r>
              <a:rPr lang="en-IN" dirty="0" smtClean="0"/>
              <a:t>5284 </a:t>
            </a:r>
            <a:r>
              <a:rPr lang="en-IN" dirty="0"/>
              <a:t>service calls in three years.</a:t>
            </a:r>
            <a:endParaRPr lang="en-US" dirty="0"/>
          </a:p>
          <a:p>
            <a:pPr algn="just"/>
            <a:r>
              <a:rPr lang="en-IN" dirty="0"/>
              <a:t>Reasonable coverage throughout the United States, </a:t>
            </a:r>
            <a:r>
              <a:rPr lang="en-IN" b="1" dirty="0"/>
              <a:t>presence in 28 states, and operates 47 branches</a:t>
            </a:r>
          </a:p>
          <a:p>
            <a:pPr algn="just"/>
            <a:r>
              <a:rPr lang="en-US" dirty="0"/>
              <a:t>On a typical year </a:t>
            </a:r>
            <a:r>
              <a:rPr lang="mr-IN" dirty="0"/>
              <a:t>–</a:t>
            </a:r>
            <a:r>
              <a:rPr lang="en-US" dirty="0"/>
              <a:t> </a:t>
            </a:r>
            <a:r>
              <a:rPr lang="en-US" b="1" dirty="0"/>
              <a:t>63% of service calls are received from returning base</a:t>
            </a:r>
            <a:r>
              <a:rPr lang="en-US" dirty="0"/>
              <a:t> and 37% new.</a:t>
            </a:r>
          </a:p>
          <a:p>
            <a:pPr marL="0" indent="0" algn="just">
              <a:buNone/>
            </a:pPr>
            <a:r>
              <a:rPr lang="en-US" dirty="0"/>
              <a:t>	&gt; Almost </a:t>
            </a:r>
            <a:r>
              <a:rPr lang="en-US" b="1" dirty="0"/>
              <a:t>70% of new customers a year are acquired </a:t>
            </a:r>
            <a:r>
              <a:rPr lang="en-US" dirty="0"/>
              <a:t>as diligent or Savvy base.</a:t>
            </a:r>
            <a:endParaRPr lang="en-GB" dirty="0"/>
          </a:p>
          <a:p>
            <a:pPr marL="0" indent="0" algn="just">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algn="just"/>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lgn="just">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a:t>
            </a:r>
            <a:r>
              <a:rPr lang="en-US" b="1" dirty="0" smtClean="0"/>
              <a:t>of </a:t>
            </a:r>
            <a:r>
              <a:rPr lang="en-US" b="1" dirty="0"/>
              <a:t>total calls</a:t>
            </a:r>
            <a:r>
              <a:rPr lang="en-US" dirty="0"/>
              <a:t>) </a:t>
            </a:r>
            <a:r>
              <a:rPr lang="en-GB" dirty="0"/>
              <a:t>	</a:t>
            </a:r>
            <a:endParaRPr lang="en-GB" dirty="0" smtClean="0"/>
          </a:p>
          <a:p>
            <a:pPr marL="0" indent="0" algn="just">
              <a:buNone/>
            </a:pPr>
            <a:r>
              <a:rPr lang="en-US" b="1" dirty="0" smtClean="0"/>
              <a:t>	</a:t>
            </a:r>
            <a:r>
              <a:rPr lang="en-US" dirty="0" smtClean="0"/>
              <a:t>&gt;</a:t>
            </a:r>
            <a:r>
              <a:rPr lang="en-US" b="1" dirty="0" smtClean="0"/>
              <a:t> 57 </a:t>
            </a:r>
            <a:r>
              <a:rPr lang="en-US" b="1" dirty="0"/>
              <a:t>% of total service calls</a:t>
            </a:r>
            <a:r>
              <a:rPr lang="en-US" dirty="0"/>
              <a:t> across branches/states is </a:t>
            </a:r>
            <a:r>
              <a:rPr lang="en-US" b="1" dirty="0"/>
              <a:t>by Customer type </a:t>
            </a:r>
            <a:r>
              <a:rPr lang="en-US" b="1" dirty="0" smtClean="0"/>
              <a:t>1</a:t>
            </a:r>
            <a:endParaRPr lang="en-GB" dirty="0"/>
          </a:p>
          <a:p>
            <a:pPr marL="0" indent="0" algn="just">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algn="just"/>
            <a:r>
              <a:rPr lang="en-US" dirty="0" smtClean="0"/>
              <a:t>Analysis </a:t>
            </a:r>
            <a:r>
              <a:rPr lang="en-US" dirty="0"/>
              <a:t>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Organic</Template>
  <TotalTime>13542</TotalTime>
  <Words>1795</Words>
  <Application>Microsoft Macintosh PowerPoint</Application>
  <PresentationFormat>Widescreen</PresentationFormat>
  <Paragraphs>272</Paragraphs>
  <Slides>41</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Calibri</vt:lpstr>
      <vt:lpstr>Cambria Math</vt:lpstr>
      <vt:lpstr>Frutiger 45 Light</vt:lpstr>
      <vt:lpstr>Garamond</vt:lpstr>
      <vt:lpstr>Mangal</vt:lpstr>
      <vt:lpstr>Times New Roman</vt:lpstr>
      <vt:lpstr>Wingdings</vt:lpstr>
      <vt:lpstr>Arial</vt:lpstr>
      <vt:lpstr>Organic</vt:lpstr>
      <vt:lpstr>Worksheet</vt:lpstr>
      <vt:lpstr>Target Marketing and Demand Forecasting for a Plumbing and Drain Services Company</vt:lpstr>
      <vt:lpstr>PowerPoint Presentation</vt:lpstr>
      <vt:lpstr>Content</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Business from New Vs Returning Customer</vt:lpstr>
      <vt:lpstr>Top revenue generating Job codes</vt:lpstr>
      <vt:lpstr>Univariate Analysis of derived variables against churn</vt:lpstr>
      <vt:lpstr>PowerPoint Presentation</vt:lpstr>
      <vt:lpstr>PowerPoint Presentation</vt:lpstr>
      <vt:lpstr>PowerPoint Presentation</vt:lpstr>
      <vt:lpstr>PowerPoint Presentation</vt:lpstr>
      <vt:lpstr>Hypothesis Testing</vt:lpstr>
      <vt:lpstr>Summary of hypothesis testing statements</vt:lpstr>
      <vt:lpstr>PowerPoint Presentation</vt:lpstr>
      <vt:lpstr>List of Significant Variables for Model Building </vt:lpstr>
      <vt:lpstr>Final Model using R</vt:lpstr>
      <vt:lpstr>Random Forest(RF)</vt:lpstr>
      <vt:lpstr>Run RF model on Development and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Microsoft Office User</cp:lastModifiedBy>
  <cp:revision>359</cp:revision>
  <dcterms:created xsi:type="dcterms:W3CDTF">2017-07-09T05:07:13Z</dcterms:created>
  <dcterms:modified xsi:type="dcterms:W3CDTF">2018-01-23T15:25:54Z</dcterms:modified>
</cp:coreProperties>
</file>